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70" r:id="rId10"/>
    <p:sldId id="265" r:id="rId11"/>
    <p:sldId id="263" r:id="rId12"/>
    <p:sldId id="271" r:id="rId13"/>
    <p:sldId id="269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72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24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1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31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44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2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27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99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7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7769A-D038-4DAD-9A98-E66A52FE7649}" type="datetimeFigureOut">
              <a:rPr lang="en-US" smtClean="0"/>
              <a:pPr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6E581-A761-4AB5-BC5B-0673E4B8C6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31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22098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Bilirubin Metabolism </a:t>
            </a:r>
            <a:b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b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Jaundice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714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Obstructive Jaundice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4906888" cy="525658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bile duct obstruction</a:t>
            </a:r>
            <a:r>
              <a:rPr lang="en-US" sz="2000" dirty="0" smtClean="0">
                <a:solidFill>
                  <a:srgbClr val="000099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Conjugated bilirubin is prevented from passing to the intestine.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Thus, it is regurged to blood increasing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conjugated</a:t>
            </a:r>
            <a:r>
              <a:rPr lang="en-US" sz="2000" dirty="0" smtClean="0">
                <a:solidFill>
                  <a:srgbClr val="000099"/>
                </a:solidFill>
              </a:rPr>
              <a:t> (direct) bilirubin in blood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Excessive conjugated bilirubin is excreted in urine giving the yellowish brown color of urine</a:t>
            </a:r>
          </a:p>
          <a:p>
            <a:pPr marL="0" indent="0">
              <a:buNone/>
            </a:pPr>
            <a:endParaRPr lang="en-US" sz="2000" dirty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Increased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conjugated</a:t>
            </a:r>
            <a:r>
              <a:rPr lang="en-US" sz="2000" dirty="0" smtClean="0">
                <a:solidFill>
                  <a:srgbClr val="000099"/>
                </a:solidFill>
              </a:rPr>
              <a:t> (direct) bilirubin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GGT &amp; ALP </a:t>
            </a:r>
            <a:r>
              <a:rPr lang="en-US" sz="2000" dirty="0" smtClean="0">
                <a:solidFill>
                  <a:srgbClr val="000099"/>
                </a:solidFill>
              </a:rPr>
              <a:t>are markedly elevated (ALT is normal or mildly elevated)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Urine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Bilirubin</a:t>
            </a:r>
            <a:r>
              <a:rPr lang="en-US" sz="2000" dirty="0" smtClean="0">
                <a:solidFill>
                  <a:srgbClr val="000099"/>
                </a:solidFill>
              </a:rPr>
              <a:t> appears in urine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Thus,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 is yellowish brown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Urobilinogen is reduced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Stool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Pale</a:t>
            </a:r>
            <a:r>
              <a:rPr lang="en-US" sz="2000" dirty="0" smtClean="0">
                <a:solidFill>
                  <a:srgbClr val="000099"/>
                </a:solidFill>
              </a:rPr>
              <a:t> (low stercobilin)</a:t>
            </a:r>
            <a:endParaRPr lang="en-US" sz="2000" dirty="0">
              <a:solidFill>
                <a:srgbClr val="000099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331236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4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Hepatocellular Jaundice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982" y="1628800"/>
            <a:ext cx="8229600" cy="48021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Liver damage (by hepatitis or hepatitis) causes low conjugation efficiency leading to increased unconjugated (indirect) bilirubin in blood 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</a:t>
            </a:r>
            <a:endParaRPr lang="en-US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Conjugated bilirubin is </a:t>
            </a:r>
            <a:r>
              <a:rPr lang="en-US" sz="2000" u="sng" dirty="0" smtClean="0">
                <a:solidFill>
                  <a:srgbClr val="000099"/>
                </a:solidFill>
              </a:rPr>
              <a:t>not</a:t>
            </a:r>
            <a:r>
              <a:rPr lang="en-US" sz="2000" dirty="0" smtClean="0">
                <a:solidFill>
                  <a:srgbClr val="000099"/>
                </a:solidFill>
              </a:rPr>
              <a:t> efficiently secreted into bile. Instead, diffuses to blood increasing conjugated (direct) bilirubin in blood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Increased  </a:t>
            </a:r>
            <a:r>
              <a:rPr lang="en-US" sz="20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</a:t>
            </a:r>
            <a:r>
              <a:rPr lang="en-US" sz="2000" dirty="0" smtClean="0">
                <a:solidFill>
                  <a:srgbClr val="000099"/>
                </a:solidFill>
              </a:rPr>
              <a:t> unconjugated (indirect) &amp; conjugated (direct) bilirubin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</a:t>
            </a:r>
            <a:r>
              <a:rPr lang="en-US" sz="2000" dirty="0" smtClean="0">
                <a:solidFill>
                  <a:srgbClr val="000099"/>
                </a:solidFill>
              </a:rPr>
              <a:t> &amp;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</a:t>
            </a:r>
            <a:r>
              <a:rPr lang="en-US" sz="2000" dirty="0" smtClean="0">
                <a:solidFill>
                  <a:srgbClr val="000099"/>
                </a:solidFill>
              </a:rPr>
              <a:t> levels are  markedly elevated 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Urine</a:t>
            </a:r>
            <a:r>
              <a:rPr lang="en-US" sz="2000" dirty="0" smtClean="0">
                <a:solidFill>
                  <a:srgbClr val="000099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Bilirubin</a:t>
            </a:r>
            <a:r>
              <a:rPr lang="en-US" sz="2000" dirty="0" smtClean="0">
                <a:solidFill>
                  <a:srgbClr val="000099"/>
                </a:solidFill>
              </a:rPr>
              <a:t> is present in  urine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So, urine color is yellowish brown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Stool</a:t>
            </a: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Pale</a:t>
            </a:r>
            <a:r>
              <a:rPr lang="en-US" sz="2000" dirty="0" smtClean="0">
                <a:solidFill>
                  <a:srgbClr val="000099"/>
                </a:solidFill>
              </a:rPr>
              <a:t> (low stercobilin)</a:t>
            </a:r>
          </a:p>
          <a:p>
            <a:pPr marL="0" indent="0">
              <a:buNone/>
            </a:pPr>
            <a:endParaRPr lang="en-US" sz="2000" dirty="0">
              <a:solidFill>
                <a:srgbClr val="000099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16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59"/>
          <a:stretch/>
        </p:blipFill>
        <p:spPr bwMode="auto">
          <a:xfrm>
            <a:off x="179511" y="188640"/>
            <a:ext cx="8784977" cy="645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814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22477"/>
              </p:ext>
            </p:extLst>
          </p:nvPr>
        </p:nvGraphicFramePr>
        <p:xfrm>
          <a:off x="179510" y="980728"/>
          <a:ext cx="8784978" cy="5328591"/>
        </p:xfrm>
        <a:graphic>
          <a:graphicData uri="http://schemas.openxmlformats.org/drawingml/2006/table">
            <a:tbl>
              <a:tblPr rtl="1"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{2D5ABB26-0587-4C30-8999-92F81FD0307C}</a:tableStyleId>
              </a:tblPr>
              <a:tblGrid>
                <a:gridCol w="1011042"/>
                <a:gridCol w="1151992"/>
                <a:gridCol w="1310480"/>
                <a:gridCol w="1519597"/>
                <a:gridCol w="1052828"/>
                <a:gridCol w="1673645"/>
                <a:gridCol w="1065394"/>
              </a:tblGrid>
              <a:tr h="393206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BLOOD</a:t>
                      </a:r>
                      <a:endParaRPr lang="ar-EG" sz="1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URINE</a:t>
                      </a:r>
                      <a:endParaRPr lang="ar-EG" sz="1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rtl="1"/>
                      <a:endParaRPr lang="ar-E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655343"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GGT &amp; ALP</a:t>
                      </a:r>
                      <a:endParaRPr lang="ar-EG" sz="1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ALT &amp; AST</a:t>
                      </a:r>
                      <a:endParaRPr lang="ar-EG" sz="1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CONJUGATED</a:t>
                      </a:r>
                    </a:p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BILIRUBIN</a:t>
                      </a:r>
                      <a:endParaRPr lang="ar-EG" sz="1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UNCONJUGATED</a:t>
                      </a:r>
                    </a:p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BILIRUBIN</a:t>
                      </a:r>
                      <a:endParaRPr lang="ar-EG" sz="1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BILIRUBIN</a:t>
                      </a:r>
                      <a:endParaRPr lang="ar-EG" sz="1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C00000"/>
                          </a:solidFill>
                        </a:rPr>
                        <a:t>UROBILINOGEN</a:t>
                      </a:r>
                      <a:endParaRPr lang="ar-EG" sz="1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EG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531555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NORMAL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NORMAL 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N:0 - 0.2</a:t>
                      </a:r>
                      <a:r>
                        <a:rPr lang="en-US" sz="1200" baseline="0" dirty="0" smtClean="0">
                          <a:solidFill>
                            <a:srgbClr val="000099"/>
                          </a:solidFill>
                        </a:rPr>
                        <a:t> mg/dl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N: 0.2 – 1 mg/dl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NIL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TRACE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NORMAL</a:t>
                      </a:r>
                      <a:endParaRPr lang="ar-EG" sz="1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917479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NORMAL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   NORMAL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99"/>
                        </a:solidFill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N:0 - 0.2</a:t>
                      </a:r>
                      <a:r>
                        <a:rPr lang="en-US" sz="1200" baseline="0" dirty="0" smtClean="0">
                          <a:solidFill>
                            <a:srgbClr val="000099"/>
                          </a:solidFill>
                        </a:rPr>
                        <a:t> mg/dl</a:t>
                      </a:r>
                      <a:endParaRPr lang="ar-EG" sz="1200" dirty="0" smtClean="0">
                        <a:solidFill>
                          <a:srgbClr val="000099"/>
                        </a:solidFill>
                      </a:endParaRPr>
                    </a:p>
                    <a:p>
                      <a:pPr rtl="1"/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INCREASED</a:t>
                      </a:r>
                      <a:r>
                        <a:rPr lang="en-US" sz="1200" baseline="0" dirty="0" smtClean="0">
                          <a:solidFill>
                            <a:srgbClr val="000099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 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NIL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INCREASD</a:t>
                      </a:r>
                      <a:endParaRPr lang="ar-EG" sz="12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HEMOLYTIC</a:t>
                      </a:r>
                    </a:p>
                    <a:p>
                      <a:pPr algn="ctr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JAUNDICE</a:t>
                      </a:r>
                      <a:endParaRPr lang="ar-EG" sz="1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1271902"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MARKED </a:t>
                      </a:r>
                    </a:p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INCREASE</a:t>
                      </a:r>
                      <a:endParaRPr lang="ar-EG" sz="12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Normal </a:t>
                      </a:r>
                    </a:p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or</a:t>
                      </a:r>
                      <a:r>
                        <a:rPr lang="en-US" sz="1200" baseline="0" dirty="0" smtClean="0">
                          <a:solidFill>
                            <a:srgbClr val="000099"/>
                          </a:solidFill>
                        </a:rPr>
                        <a:t> </a:t>
                      </a:r>
                    </a:p>
                    <a:p>
                      <a:pPr rtl="1"/>
                      <a:r>
                        <a:rPr lang="en-US" sz="1200" baseline="0" dirty="0" smtClean="0">
                          <a:solidFill>
                            <a:srgbClr val="000099"/>
                          </a:solidFill>
                        </a:rPr>
                        <a:t>mild increase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INCREASED</a:t>
                      </a:r>
                      <a:endParaRPr lang="ar-EG" sz="12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rgbClr val="000099"/>
                        </a:solidFill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N:0 - 0.2</a:t>
                      </a:r>
                      <a:r>
                        <a:rPr lang="en-US" sz="1200" baseline="0" dirty="0" smtClean="0">
                          <a:solidFill>
                            <a:srgbClr val="000099"/>
                          </a:solidFill>
                        </a:rPr>
                        <a:t> mg/dl</a:t>
                      </a:r>
                      <a:endParaRPr lang="ar-EG" sz="1200" dirty="0" smtClean="0">
                        <a:solidFill>
                          <a:srgbClr val="000099"/>
                        </a:solidFill>
                      </a:endParaRPr>
                    </a:p>
                    <a:p>
                      <a:pPr algn="ctr" rtl="1"/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PRESENT</a:t>
                      </a:r>
                      <a:endParaRPr lang="ar-EG" sz="12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Decreased or absent</a:t>
                      </a:r>
                      <a:endParaRPr lang="ar-EG" sz="12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OBSTRUCT.</a:t>
                      </a:r>
                      <a:endParaRPr lang="en-US" sz="1400" b="1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 rtl="1"/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</a:rPr>
                        <a:t>JAUNDICE</a:t>
                      </a:r>
                    </a:p>
                    <a:p>
                      <a:pPr algn="ctr" rtl="1"/>
                      <a:endParaRPr lang="ar-EG" sz="1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  <a:tr h="1559106">
                <a:tc>
                  <a:txBody>
                    <a:bodyPr/>
                    <a:lstStyle/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Normal</a:t>
                      </a:r>
                    </a:p>
                    <a:p>
                      <a:pPr algn="ctr" rtl="1"/>
                      <a:r>
                        <a:rPr lang="en-US" sz="1200" dirty="0" smtClean="0">
                          <a:solidFill>
                            <a:srgbClr val="000099"/>
                          </a:solidFill>
                        </a:rPr>
                        <a:t>or</a:t>
                      </a:r>
                      <a:r>
                        <a:rPr lang="en-US" sz="1200" baseline="0" dirty="0" smtClean="0">
                          <a:solidFill>
                            <a:srgbClr val="000099"/>
                          </a:solidFill>
                        </a:rPr>
                        <a:t> </a:t>
                      </a:r>
                    </a:p>
                    <a:p>
                      <a:pPr rtl="1"/>
                      <a:r>
                        <a:rPr lang="en-US" sz="1200" baseline="0" dirty="0" smtClean="0">
                          <a:solidFill>
                            <a:srgbClr val="000099"/>
                          </a:solidFill>
                        </a:rPr>
                        <a:t>mild increase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MARKED</a:t>
                      </a:r>
                    </a:p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INCREASED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INCREASED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INCREASED</a:t>
                      </a:r>
                      <a:endParaRPr lang="ar-EG" sz="12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PRESENT</a:t>
                      </a:r>
                      <a:endParaRPr lang="ar-EG" sz="12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Decreased or absent</a:t>
                      </a:r>
                      <a:endParaRPr lang="ar-EG" sz="1200" b="1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1"/>
                      <a:endParaRPr lang="ar-EG" sz="1200" b="1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US" sz="14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 rtl="1"/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HEPATOCEL.</a:t>
                      </a:r>
                      <a:br>
                        <a:rPr lang="en-US" sz="1400" b="1" dirty="0" smtClean="0">
                          <a:solidFill>
                            <a:srgbClr val="C00000"/>
                          </a:solidFill>
                        </a:rPr>
                      </a:br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JAUNDICE</a:t>
                      </a:r>
                    </a:p>
                    <a:p>
                      <a:pPr algn="ctr" rtl="1"/>
                      <a:endParaRPr lang="ar-EG" sz="1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1538" y="332656"/>
            <a:ext cx="7052187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LABORATORY INVESTIGATIONS IN TYPES OF JAUNDICE</a:t>
            </a:r>
            <a:endParaRPr lang="ar-EG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Jaundice in Newborns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2000" dirty="0" smtClean="0">
              <a:solidFill>
                <a:srgbClr val="000099"/>
              </a:solidFill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newborns (especially premature),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000" dirty="0" smtClean="0">
                <a:solidFill>
                  <a:srgbClr val="000099"/>
                </a:solidFill>
              </a:rPr>
              <a:t>Bilirubin accumulates as the liver enzyme bilirubin glucuronyl transferase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9"/>
                </a:solidFill>
              </a:rPr>
              <a:t> </a:t>
            </a:r>
            <a:r>
              <a:rPr lang="en-US" sz="2000" dirty="0" smtClean="0">
                <a:solidFill>
                  <a:srgbClr val="000099"/>
                </a:solidFill>
              </a:rPr>
              <a:t>     (responsible for conjugation of bilirubin)  is low at birth. </a:t>
            </a:r>
            <a:r>
              <a:rPr lang="en-US" sz="2000" dirty="0">
                <a:solidFill>
                  <a:srgbClr val="000099"/>
                </a:solidFill>
              </a:rPr>
              <a:t>(</a:t>
            </a:r>
            <a:r>
              <a:rPr lang="en-US" sz="2000" dirty="0" smtClean="0">
                <a:solidFill>
                  <a:srgbClr val="000099"/>
                </a:solidFill>
              </a:rPr>
              <a:t>The </a:t>
            </a:r>
            <a:r>
              <a:rPr lang="en-US" sz="2000" dirty="0">
                <a:solidFill>
                  <a:srgbClr val="000099"/>
                </a:solidFill>
              </a:rPr>
              <a:t>enzymes reaches </a:t>
            </a:r>
            <a:endParaRPr lang="en-US" sz="2000" dirty="0" smtClean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       adult levels </a:t>
            </a:r>
            <a:r>
              <a:rPr lang="en-US" sz="2000" dirty="0">
                <a:solidFill>
                  <a:srgbClr val="000099"/>
                </a:solidFill>
              </a:rPr>
              <a:t>in about 4 </a:t>
            </a:r>
            <a:r>
              <a:rPr lang="en-US" sz="2000" dirty="0" smtClean="0">
                <a:solidFill>
                  <a:srgbClr val="000099"/>
                </a:solidFill>
              </a:rPr>
              <a:t>weeks)</a:t>
            </a:r>
          </a:p>
          <a:p>
            <a:pPr marL="0" indent="0">
              <a:buNone/>
            </a:pPr>
            <a:endParaRPr lang="en-US" sz="100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Accordingly, unconjugated bilirubin is increased in blood. </a:t>
            </a:r>
            <a:endParaRPr lang="en-US" sz="2000" dirty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</a:rPr>
              <a:t>      Elevated bilirubin in excess of the binding capacity of albumin can diffuse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9"/>
                </a:solidFill>
              </a:rPr>
              <a:t> </a:t>
            </a:r>
            <a:r>
              <a:rPr lang="en-US" sz="2000" dirty="0" smtClean="0">
                <a:solidFill>
                  <a:srgbClr val="000099"/>
                </a:solidFill>
              </a:rPr>
              <a:t>     into basal ganglia &amp; cause 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 encephalopathy (kernicterus)  </a:t>
            </a:r>
          </a:p>
          <a:p>
            <a:pPr marL="0" indent="0">
              <a:buNone/>
            </a:pPr>
            <a:endParaRPr lang="en-US" sz="2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Exposure of the newborn skin to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blue fluorescent light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converts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bilirubin to more polar &amp; hence water-soluble isomers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These isomers can be excreted into bile without conjugation to glucuronic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acid.</a:t>
            </a:r>
          </a:p>
        </p:txBody>
      </p:sp>
    </p:spTree>
    <p:extLst>
      <p:ext uri="{BB962C8B-B14F-4D97-AF65-F5344CB8AC3E}">
        <p14:creationId xmlns:p14="http://schemas.microsoft.com/office/powerpoint/2010/main" val="27058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52928" cy="612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22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Congenital hyperbilirubinemia</a:t>
            </a:r>
            <a:endParaRPr lang="ar-EG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04351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Bilirubin is elevated in blood due to inherited defects in the bilirubin metabolic pathway</a:t>
            </a:r>
          </a:p>
          <a:p>
            <a:pPr>
              <a:buNone/>
            </a:pPr>
            <a:endParaRPr lang="en-US" sz="16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Crigler-Najjar syndrome</a:t>
            </a:r>
          </a:p>
          <a:p>
            <a:pPr>
              <a:buNone/>
            </a:pPr>
            <a:r>
              <a:rPr lang="en-US" sz="26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Low</a:t>
            </a:r>
            <a:r>
              <a:rPr lang="en-US" sz="2600" u="sng" dirty="0" smtClean="0">
                <a:solidFill>
                  <a:srgbClr val="000099"/>
                </a:solidFill>
              </a:rPr>
              <a:t>  </a:t>
            </a:r>
            <a:r>
              <a:rPr lang="en-US" sz="26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</a:t>
            </a:r>
            <a:r>
              <a:rPr lang="en-US" sz="2600" dirty="0" smtClean="0">
                <a:solidFill>
                  <a:srgbClr val="000099"/>
                </a:solidFill>
              </a:rPr>
              <a:t> of glucoronyltransferase (conjugating enzyme)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Rare Inherited l disease 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Severe hyperbilirubinemia in neonates (unconjugated bilirubin)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Complicated by kernicterus &amp; early death</a:t>
            </a:r>
          </a:p>
          <a:p>
            <a:pPr>
              <a:buNone/>
            </a:pPr>
            <a:endParaRPr lang="en-US" sz="16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Gilbert`s syndrome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Decreased </a:t>
            </a:r>
            <a:r>
              <a:rPr lang="en-US" sz="26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</a:t>
            </a:r>
            <a:r>
              <a:rPr lang="en-US" sz="2600" dirty="0" smtClean="0">
                <a:solidFill>
                  <a:srgbClr val="000099"/>
                </a:solidFill>
              </a:rPr>
              <a:t> (expression) of glucoronyltransferase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Rare autosomal dominant trait</a:t>
            </a:r>
            <a:endParaRPr lang="en-US" sz="2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More common men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Occurs in 2-3 % of men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Usually asymptomatic  hyperbilirubinemia 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Liver function tests are normal</a:t>
            </a:r>
          </a:p>
          <a:p>
            <a:pPr>
              <a:buNone/>
            </a:pPr>
            <a:endParaRPr lang="en-US" sz="16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Dubin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-Johnson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syndrome – Rotor Disease</a:t>
            </a:r>
            <a:endParaRPr lang="en-US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Defect in transfer of conjugated bilirubin into the biliary canalculi</a:t>
            </a:r>
          </a:p>
          <a:p>
            <a:pPr>
              <a:buNone/>
            </a:pPr>
            <a:r>
              <a:rPr lang="en-US" sz="2600" dirty="0" smtClean="0">
                <a:solidFill>
                  <a:srgbClr val="000099"/>
                </a:solidFill>
              </a:rPr>
              <a:t>Conjugated hyperbilirubinemia.</a:t>
            </a:r>
            <a:endParaRPr lang="ar-EG" sz="2600" dirty="0">
              <a:solidFill>
                <a:srgbClr val="000099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16832"/>
            <a:ext cx="280831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62074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 of Bilirubin from Heme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shsaleh\Documents\lippincot photos\c21\21_00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9" r="39359" b="12107"/>
          <a:stretch/>
        </p:blipFill>
        <p:spPr bwMode="auto">
          <a:xfrm>
            <a:off x="5508105" y="836712"/>
            <a:ext cx="340729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40599" y="908720"/>
            <a:ext cx="5167505" cy="4801314"/>
            <a:chOff x="487000" y="1401910"/>
            <a:chExt cx="5167505" cy="4801314"/>
          </a:xfrm>
        </p:grpSpPr>
        <p:sp>
          <p:nvSpPr>
            <p:cNvPr id="4" name="TextBox 3"/>
            <p:cNvSpPr txBox="1"/>
            <p:nvPr/>
          </p:nvSpPr>
          <p:spPr>
            <a:xfrm>
              <a:off x="487000" y="1401910"/>
              <a:ext cx="5167505" cy="4801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99"/>
                  </a:solidFill>
                </a:rPr>
                <a:t>Heme is degraded </a:t>
              </a:r>
              <a:r>
                <a:rPr lang="en-US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 RE system (esp. liver &amp; spleen)</a:t>
              </a:r>
            </a:p>
            <a:p>
              <a:r>
                <a:rPr lang="en-US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85% </a:t>
              </a:r>
              <a:r>
                <a:rPr lang="en-US" dirty="0" smtClean="0">
                  <a:solidFill>
                    <a:srgbClr val="000099"/>
                  </a:solidFill>
                </a:rPr>
                <a:t>from RBCs </a:t>
              </a:r>
            </a:p>
            <a:p>
              <a:r>
                <a:rPr lang="en-US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15%</a:t>
              </a:r>
              <a:r>
                <a:rPr lang="en-US" dirty="0" smtClean="0">
                  <a:solidFill>
                    <a:srgbClr val="000099"/>
                  </a:solidFill>
                </a:rPr>
                <a:t> from turnover of immature RBCs &amp; cytochromes</a:t>
              </a:r>
            </a:p>
            <a:p>
              <a:endPara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                     Heme</a:t>
              </a:r>
              <a:r>
                <a:rPr lang="en-US" dirty="0" smtClean="0">
                  <a:solidFill>
                    <a:srgbClr val="000099"/>
                  </a:solidFill>
                </a:rPr>
                <a:t> </a:t>
              </a:r>
            </a:p>
            <a:p>
              <a:pPr algn="ctr"/>
              <a:endPara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                            </a:t>
              </a:r>
              <a:r>
                <a:rPr lang="en-US" dirty="0" smtClean="0">
                  <a:solidFill>
                    <a:srgbClr val="000099"/>
                  </a:solidFill>
                </a:rPr>
                <a:t>  </a:t>
              </a:r>
              <a:r>
                <a:rPr lang="en-US" b="1" dirty="0" err="1">
                  <a:solidFill>
                    <a:srgbClr val="FF0000"/>
                  </a:solidFill>
                </a:rPr>
                <a:t>H</a:t>
              </a:r>
              <a:r>
                <a:rPr lang="en-US" b="1" dirty="0" err="1" smtClean="0">
                  <a:solidFill>
                    <a:srgbClr val="FF0000"/>
                  </a:solidFill>
                </a:rPr>
                <a:t>eme</a:t>
              </a:r>
              <a:r>
                <a:rPr lang="en-US" b="1" dirty="0" smtClean="0">
                  <a:solidFill>
                    <a:srgbClr val="FF0000"/>
                  </a:solidFill>
                </a:rPr>
                <a:t> Oxygenase</a:t>
              </a:r>
              <a:endParaRPr lang="en-US" b="1" dirty="0" smtClean="0">
                <a:solidFill>
                  <a:srgbClr val="FF0000"/>
                </a:solidFill>
              </a:endParaRPr>
            </a:p>
            <a:p>
              <a:pPr algn="ctr"/>
              <a:endPara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biliverdin</a:t>
              </a:r>
              <a:r>
                <a:rPr lang="en-US" dirty="0" smtClean="0">
                  <a:solidFill>
                    <a:srgbClr val="000099"/>
                  </a:solidFill>
                </a:rPr>
                <a:t> (</a:t>
              </a:r>
              <a:r>
                <a:rPr lang="en-US" dirty="0" smtClean="0">
                  <a:solidFill>
                    <a:srgbClr val="00B050"/>
                  </a:solidFill>
                </a:rPr>
                <a:t>green</a:t>
              </a:r>
              <a:r>
                <a:rPr lang="en-US" dirty="0" smtClean="0">
                  <a:solidFill>
                    <a:srgbClr val="000099"/>
                  </a:solidFill>
                </a:rPr>
                <a:t>) </a:t>
              </a:r>
            </a:p>
            <a:p>
              <a:pPr algn="ctr"/>
              <a:endParaRPr lang="en-US" dirty="0"/>
            </a:p>
            <a:p>
              <a:pPr algn="ctr"/>
              <a:endPara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bilirubin</a:t>
              </a:r>
              <a:r>
                <a:rPr lang="en-US" dirty="0" smtClean="0">
                  <a:solidFill>
                    <a:srgbClr val="000099"/>
                  </a:solidFill>
                </a:rPr>
                <a:t>  (</a:t>
              </a:r>
              <a:r>
                <a:rPr lang="en-US" dirty="0" smtClean="0">
                  <a:solidFill>
                    <a:srgbClr val="C00000"/>
                  </a:solidFill>
                </a:rPr>
                <a:t>red-orange</a:t>
              </a:r>
              <a:r>
                <a:rPr lang="en-US" dirty="0" smtClean="0">
                  <a:solidFill>
                    <a:srgbClr val="000099"/>
                  </a:solidFill>
                </a:rPr>
                <a:t>)</a:t>
              </a:r>
            </a:p>
            <a:p>
              <a:r>
                <a:rPr lang="en-US" dirty="0">
                  <a:solidFill>
                    <a:srgbClr val="000099"/>
                  </a:solidFill>
                </a:rPr>
                <a:t> </a:t>
              </a:r>
              <a:r>
                <a:rPr lang="en-US" dirty="0" smtClean="0">
                  <a:solidFill>
                    <a:srgbClr val="000099"/>
                  </a:solidFill>
                </a:rPr>
                <a:t>                                bile pigments  </a:t>
              </a:r>
            </a:p>
            <a:p>
              <a:pPr algn="ctr"/>
              <a:r>
                <a:rPr lang="en-US" dirty="0" smtClean="0">
                  <a:solidFill>
                    <a:srgbClr val="000099"/>
                  </a:solidFill>
                </a:rPr>
                <a:t> </a:t>
              </a:r>
              <a:endParaRPr lang="en-US" dirty="0">
                <a:solidFill>
                  <a:srgbClr val="000099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 Blood with albumin</a:t>
              </a:r>
            </a:p>
            <a:p>
              <a:pPr algn="ctr"/>
              <a:r>
                <a:rPr lang="en-US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UNCONJUGATED BILIRUBIN</a:t>
              </a:r>
            </a:p>
            <a:p>
              <a:pPr algn="ctr"/>
              <a:r>
                <a:rPr lang="en-US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(or INDIRECT BILITUBIN)</a:t>
              </a:r>
              <a:endPara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Down Arrow 4"/>
            <p:cNvSpPr/>
            <p:nvPr/>
          </p:nvSpPr>
          <p:spPr>
            <a:xfrm>
              <a:off x="2695814" y="3058094"/>
              <a:ext cx="533400" cy="381000"/>
            </a:xfrm>
            <a:prstGeom prst="downArrow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Down Arrow 5"/>
            <p:cNvSpPr/>
            <p:nvPr/>
          </p:nvSpPr>
          <p:spPr>
            <a:xfrm>
              <a:off x="2695814" y="4066206"/>
              <a:ext cx="533400" cy="306532"/>
            </a:xfrm>
            <a:prstGeom prst="downArrow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Down Arrow 6"/>
            <p:cNvSpPr/>
            <p:nvPr/>
          </p:nvSpPr>
          <p:spPr>
            <a:xfrm>
              <a:off x="2629377" y="5092915"/>
              <a:ext cx="666274" cy="197427"/>
            </a:xfrm>
            <a:prstGeom prst="downArrow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27584" y="5733256"/>
            <a:ext cx="4150164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Salicylates &amp; sulfonamides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displace </a:t>
            </a:r>
          </a:p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ilirubin from albumin &amp; so bilirubin enters CNS causing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damage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518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Bilirubin Metabolism in the Liver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4608512" cy="5472608"/>
          </a:xfrm>
        </p:spPr>
        <p:txBody>
          <a:bodyPr>
            <a:normAutofit/>
          </a:bodyPr>
          <a:lstStyle/>
          <a:p>
            <a:r>
              <a:rPr lang="en-US" sz="1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Uptake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Bilirubin by hepatocytes: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Bilirubin </a:t>
            </a:r>
            <a:r>
              <a:rPr lang="en-US" sz="1800" dirty="0" smtClean="0">
                <a:solidFill>
                  <a:srgbClr val="000099"/>
                </a:solidFill>
              </a:rPr>
              <a:t>dissociates from its carrier albumin &amp; enters hepatocytes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Conjugation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Bilirubin: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In hepatocytes, bilirubin is conjugated with two molecules of glucuronic </a:t>
            </a:r>
            <a:r>
              <a:rPr lang="en-US" sz="1800" dirty="0" smtClean="0">
                <a:solidFill>
                  <a:srgbClr val="000099"/>
                </a:solidFill>
              </a:rPr>
              <a:t>acid </a:t>
            </a:r>
            <a:r>
              <a:rPr lang="en-US" sz="1800" dirty="0" smtClean="0">
                <a:solidFill>
                  <a:srgbClr val="000099"/>
                </a:solidFill>
              </a:rPr>
              <a:t>by the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 glucuronyl transferase</a:t>
            </a:r>
          </a:p>
          <a:p>
            <a:pPr marL="0" indent="0">
              <a:buNone/>
            </a:pPr>
            <a:endParaRPr lang="en-US" sz="1800" dirty="0">
              <a:solidFill>
                <a:srgbClr val="000099"/>
              </a:solidFill>
            </a:endParaRPr>
          </a:p>
          <a:p>
            <a:r>
              <a:rPr lang="en-US" sz="1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Excretion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bilirubin into bile: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Conjugated </a:t>
            </a:r>
            <a:r>
              <a:rPr lang="en-US" sz="1800" dirty="0" smtClean="0">
                <a:solidFill>
                  <a:srgbClr val="000099"/>
                </a:solidFill>
              </a:rPr>
              <a:t>bilirubin (bilirubin diglucuronide) is transported into bile </a:t>
            </a:r>
            <a:r>
              <a:rPr lang="en-US" sz="1800" dirty="0" err="1" smtClean="0">
                <a:solidFill>
                  <a:srgbClr val="000099"/>
                </a:solidFill>
              </a:rPr>
              <a:t>canalculi</a:t>
            </a:r>
            <a:r>
              <a:rPr lang="en-US" sz="1800" dirty="0" smtClean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&amp; </a:t>
            </a:r>
            <a:r>
              <a:rPr lang="en-US" sz="1800" dirty="0" smtClean="0">
                <a:solidFill>
                  <a:srgbClr val="000099"/>
                </a:solidFill>
              </a:rPr>
              <a:t>then into bile</a:t>
            </a:r>
            <a:r>
              <a:rPr lang="en-US" sz="1800" dirty="0" smtClean="0">
                <a:solidFill>
                  <a:srgbClr val="000099"/>
                </a:solidFill>
              </a:rPr>
              <a:t>.  </a:t>
            </a:r>
            <a:r>
              <a:rPr lang="en-US" sz="1800" dirty="0" smtClean="0">
                <a:solidFill>
                  <a:srgbClr val="000099"/>
                </a:solidFill>
              </a:rPr>
              <a:t>Process is energy dependent &amp; is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impaired in liver diseases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     </a:t>
            </a:r>
            <a:endParaRPr lang="en-US" sz="1800" dirty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</a:t>
            </a:r>
          </a:p>
          <a:p>
            <a:endParaRPr lang="en-US" sz="18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08720"/>
            <a:ext cx="3995936" cy="573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88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Bilirubin Metabolism in the Intestine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en-US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Conjugated bilirubin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in the intestine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Urobilinogen</a:t>
            </a:r>
          </a:p>
          <a:p>
            <a:pPr marL="0" indent="0" algn="ctr">
              <a:buNone/>
            </a:pPr>
            <a:endParaRPr lang="en-US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Stercobilin                                                        Reabsorbed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in stool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(brown) 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Kidney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Urine </a:t>
            </a:r>
            <a:r>
              <a:rPr lang="en-US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Urobilin</a:t>
            </a:r>
            <a:endParaRPr lang="en-US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(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yellow) </a:t>
            </a:r>
          </a:p>
          <a:p>
            <a:pPr marL="0" indent="0">
              <a:buNone/>
            </a:pPr>
            <a:endParaRPr lang="en-US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429000" y="2382982"/>
            <a:ext cx="803564" cy="457200"/>
          </a:xfrm>
          <a:prstGeom prst="downArrow">
            <a:avLst>
              <a:gd name="adj1" fmla="val 50000"/>
              <a:gd name="adj2" fmla="val 5303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3835121">
            <a:off x="2178307" y="3008819"/>
            <a:ext cx="758048" cy="742163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7559764">
            <a:off x="4873777" y="2868774"/>
            <a:ext cx="603454" cy="1056032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6220968" y="4073236"/>
            <a:ext cx="350521" cy="457200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6220968" y="5077691"/>
            <a:ext cx="484632" cy="152400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9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143000" y="6012577"/>
            <a:ext cx="701040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OF BILIRUBIN METABOLISM 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352928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0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Jaundice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Yellow color of skin, nail beds &amp; sclera caused by deposition of bilirubin secondary to increased bilirubin levels in blood (hyperbilirubinemia) </a:t>
            </a:r>
          </a:p>
          <a:p>
            <a:pPr marL="0" indent="0" algn="ctr">
              <a:buNone/>
            </a:pPr>
            <a:endParaRPr lang="en-US" sz="24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shsaleh\Documents\lippincot photos\c21\21_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09121"/>
            <a:ext cx="4808826" cy="364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312" y="4038600"/>
            <a:ext cx="31586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JAUNDICE IS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DISEASE</a:t>
            </a:r>
          </a:p>
          <a:p>
            <a:pPr algn="ctr"/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HOWEVER,</a:t>
            </a:r>
          </a:p>
          <a:p>
            <a:pPr algn="ctr"/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A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</a:p>
          <a:p>
            <a:pPr algn="ctr"/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UNDERLYING DISEASE</a:t>
            </a:r>
            <a:endParaRPr lang="en-US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610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Jaundice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Hemolytic Jaundice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Obstructive Jaundice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Hepatocellular Jaundice</a:t>
            </a: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860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30622"/>
            <a:ext cx="8229600" cy="1138138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Hemolytic Jaundice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5" y="1700808"/>
            <a:ext cx="849694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>
                <a:solidFill>
                  <a:srgbClr val="000099"/>
                </a:solidFill>
              </a:rPr>
              <a:t>- Massive </a:t>
            </a:r>
            <a:r>
              <a:rPr lang="en-US" sz="2800" dirty="0" smtClean="0">
                <a:solidFill>
                  <a:srgbClr val="000099"/>
                </a:solidFill>
              </a:rPr>
              <a:t>lysis of RBCs  in hemolytic </a:t>
            </a:r>
            <a:r>
              <a:rPr lang="en-US" sz="2800" dirty="0" smtClean="0">
                <a:solidFill>
                  <a:srgbClr val="000099"/>
                </a:solidFill>
              </a:rPr>
              <a:t>anemia e.g</a:t>
            </a:r>
            <a:r>
              <a:rPr lang="en-US" sz="2800" dirty="0" smtClean="0">
                <a:solidFill>
                  <a:srgbClr val="000099"/>
                </a:solidFill>
              </a:rPr>
              <a:t>. sickle cell </a:t>
            </a:r>
            <a:r>
              <a:rPr lang="en-US" sz="2800" dirty="0" smtClean="0">
                <a:solidFill>
                  <a:srgbClr val="000099"/>
                </a:solidFill>
              </a:rPr>
              <a:t>anemia. </a:t>
            </a:r>
            <a:endParaRPr lang="en-US" sz="2800" dirty="0" smtClean="0">
              <a:solidFill>
                <a:srgbClr val="000099"/>
              </a:solidFill>
            </a:endParaRPr>
          </a:p>
          <a:p>
            <a:pPr algn="just"/>
            <a:r>
              <a:rPr lang="en-US" sz="2800" dirty="0" smtClean="0">
                <a:solidFill>
                  <a:srgbClr val="000099"/>
                </a:solidFill>
              </a:rPr>
              <a:t>- Bilirubin </a:t>
            </a:r>
            <a:r>
              <a:rPr lang="en-US" sz="2800" dirty="0" smtClean="0">
                <a:solidFill>
                  <a:srgbClr val="000099"/>
                </a:solidFill>
              </a:rPr>
              <a:t>is produced in a rate faster than rate of </a:t>
            </a:r>
            <a:r>
              <a:rPr lang="en-US" sz="2800" dirty="0" smtClean="0">
                <a:solidFill>
                  <a:srgbClr val="000099"/>
                </a:solidFill>
              </a:rPr>
              <a:t>conjugation </a:t>
            </a:r>
            <a:r>
              <a:rPr lang="en-US" sz="2800" dirty="0" smtClean="0">
                <a:solidFill>
                  <a:srgbClr val="000099"/>
                </a:solidFill>
              </a:rPr>
              <a:t>by the liver</a:t>
            </a:r>
          </a:p>
          <a:p>
            <a:pPr algn="just"/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Blood</a:t>
            </a:r>
            <a:r>
              <a:rPr lang="en-US" sz="2800" dirty="0" smtClean="0">
                <a:solidFill>
                  <a:srgbClr val="000099"/>
                </a:solidFill>
              </a:rPr>
              <a:t>: Increased  </a:t>
            </a:r>
            <a:r>
              <a:rPr lang="en-US" sz="2800" dirty="0" smtClean="0">
                <a:solidFill>
                  <a:srgbClr val="000099"/>
                </a:solidFill>
              </a:rPr>
              <a:t>blood 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unconjugated</a:t>
            </a:r>
            <a:r>
              <a:rPr lang="en-US" sz="2800" dirty="0" smtClean="0">
                <a:solidFill>
                  <a:srgbClr val="000099"/>
                </a:solidFill>
              </a:rPr>
              <a:t> (indirect) bilirubin </a:t>
            </a:r>
            <a:endParaRPr lang="en-US" sz="2800" dirty="0">
              <a:solidFill>
                <a:srgbClr val="000099"/>
              </a:solidFill>
            </a:endParaRPr>
          </a:p>
          <a:p>
            <a:pPr algn="just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Urine</a:t>
            </a:r>
            <a:r>
              <a:rPr lang="en-US" sz="2800" dirty="0" smtClean="0">
                <a:solidFill>
                  <a:srgbClr val="000099"/>
                </a:solidFill>
              </a:rPr>
              <a:t>: 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Urobilinogen</a:t>
            </a:r>
            <a:r>
              <a:rPr lang="en-US" sz="2800" dirty="0" smtClean="0">
                <a:solidFill>
                  <a:srgbClr val="000099"/>
                </a:solidFill>
              </a:rPr>
              <a:t> </a:t>
            </a:r>
            <a:r>
              <a:rPr lang="en-US" sz="2800" dirty="0" smtClean="0">
                <a:solidFill>
                  <a:srgbClr val="000099"/>
                </a:solidFill>
              </a:rPr>
              <a:t>is </a:t>
            </a:r>
            <a:r>
              <a:rPr lang="en-US" sz="2800" dirty="0" smtClean="0">
                <a:solidFill>
                  <a:srgbClr val="000099"/>
                </a:solidFill>
              </a:rPr>
              <a:t>increased----</a:t>
            </a:r>
            <a:r>
              <a:rPr lang="en-US" sz="28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bilirubin </a:t>
            </a:r>
            <a:r>
              <a:rPr lang="en-US" sz="2800" dirty="0" smtClean="0">
                <a:solidFill>
                  <a:srgbClr val="000099"/>
                </a:solidFill>
              </a:rPr>
              <a:t>in urine (Color of urine is normal)</a:t>
            </a:r>
          </a:p>
          <a:p>
            <a:pPr algn="just"/>
            <a:r>
              <a:rPr lang="en-US" sz="2800" dirty="0" smtClean="0">
                <a:solidFill>
                  <a:srgbClr val="000099"/>
                </a:solidFill>
              </a:rPr>
              <a:t>as it is bound to albumin</a:t>
            </a:r>
          </a:p>
          <a:p>
            <a:pPr algn="just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Stool: 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color </a:t>
            </a:r>
            <a:r>
              <a:rPr lang="en-US" sz="2800" dirty="0" smtClean="0">
                <a:solidFill>
                  <a:srgbClr val="000099"/>
                </a:solidFill>
              </a:rPr>
              <a:t>Increased </a:t>
            </a:r>
            <a:r>
              <a:rPr lang="en-US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stercobilin</a:t>
            </a:r>
            <a:r>
              <a:rPr lang="en-US" sz="2800" dirty="0" smtClean="0">
                <a:solidFill>
                  <a:srgbClr val="000099"/>
                </a:solidFill>
              </a:rPr>
              <a:t> (produced from increased urobilinogen)</a:t>
            </a:r>
            <a:endParaRPr lang="en-US" sz="28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91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6632"/>
            <a:ext cx="8351837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2239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784</Words>
  <Application>Microsoft Office PowerPoint</Application>
  <PresentationFormat>On-screen Show (4:3)</PresentationFormat>
  <Paragraphs>184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Bilirubin Metabolism  &amp; Jaundice</vt:lpstr>
      <vt:lpstr>Formation of Bilirubin from Heme</vt:lpstr>
      <vt:lpstr>Bilirubin Metabolism in the Liver</vt:lpstr>
      <vt:lpstr>Bilirubin Metabolism in the Intestine</vt:lpstr>
      <vt:lpstr>PowerPoint Presentation</vt:lpstr>
      <vt:lpstr>Jaundice</vt:lpstr>
      <vt:lpstr>Types of Jaundice</vt:lpstr>
      <vt:lpstr>Hemolytic Jaundice</vt:lpstr>
      <vt:lpstr>PowerPoint Presentation</vt:lpstr>
      <vt:lpstr>Obstructive Jaundice</vt:lpstr>
      <vt:lpstr>Hepatocellular Jaundice</vt:lpstr>
      <vt:lpstr>PowerPoint Presentation</vt:lpstr>
      <vt:lpstr>PowerPoint Presentation</vt:lpstr>
      <vt:lpstr>Jaundice in Newborns</vt:lpstr>
      <vt:lpstr>PowerPoint Presentation</vt:lpstr>
      <vt:lpstr>Congenital hyperbilirubinemia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Sherif Saleh</dc:creator>
  <cp:lastModifiedBy>Jamal Younis</cp:lastModifiedBy>
  <cp:revision>65</cp:revision>
  <dcterms:created xsi:type="dcterms:W3CDTF">2013-03-10T08:13:38Z</dcterms:created>
  <dcterms:modified xsi:type="dcterms:W3CDTF">2016-10-10T07:16:02Z</dcterms:modified>
</cp:coreProperties>
</file>